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93" r:id="rId3"/>
    <p:sldId id="390" r:id="rId4"/>
    <p:sldId id="391" r:id="rId5"/>
    <p:sldId id="392" r:id="rId6"/>
    <p:sldId id="387" r:id="rId7"/>
    <p:sldId id="388" r:id="rId8"/>
    <p:sldId id="389" r:id="rId9"/>
    <p:sldId id="267" r:id="rId10"/>
    <p:sldId id="279" r:id="rId11"/>
    <p:sldId id="280" r:id="rId12"/>
    <p:sldId id="283" r:id="rId13"/>
    <p:sldId id="281" r:id="rId14"/>
    <p:sldId id="282" r:id="rId15"/>
    <p:sldId id="350" r:id="rId16"/>
    <p:sldId id="406" r:id="rId17"/>
    <p:sldId id="396" r:id="rId18"/>
    <p:sldId id="395" r:id="rId19"/>
    <p:sldId id="397" r:id="rId20"/>
    <p:sldId id="285" r:id="rId21"/>
    <p:sldId id="394" r:id="rId22"/>
    <p:sldId id="286" r:id="rId23"/>
    <p:sldId id="287" r:id="rId24"/>
    <p:sldId id="288" r:id="rId25"/>
    <p:sldId id="289" r:id="rId26"/>
    <p:sldId id="290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51" r:id="rId38"/>
    <p:sldId id="303" r:id="rId39"/>
    <p:sldId id="304" r:id="rId40"/>
    <p:sldId id="305" r:id="rId41"/>
    <p:sldId id="382" r:id="rId42"/>
    <p:sldId id="306" r:id="rId43"/>
    <p:sldId id="309" r:id="rId44"/>
    <p:sldId id="307" r:id="rId45"/>
    <p:sldId id="308" r:id="rId46"/>
    <p:sldId id="310" r:id="rId47"/>
    <p:sldId id="352" r:id="rId48"/>
    <p:sldId id="312" r:id="rId49"/>
    <p:sldId id="314" r:id="rId50"/>
    <p:sldId id="313" r:id="rId51"/>
    <p:sldId id="315" r:id="rId52"/>
    <p:sldId id="316" r:id="rId53"/>
    <p:sldId id="317" r:id="rId54"/>
    <p:sldId id="318" r:id="rId55"/>
    <p:sldId id="319" r:id="rId56"/>
    <p:sldId id="358" r:id="rId57"/>
    <p:sldId id="357" r:id="rId58"/>
    <p:sldId id="320" r:id="rId59"/>
    <p:sldId id="261" r:id="rId60"/>
    <p:sldId id="321" r:id="rId61"/>
    <p:sldId id="322" r:id="rId62"/>
    <p:sldId id="402" r:id="rId63"/>
    <p:sldId id="401" r:id="rId64"/>
    <p:sldId id="403" r:id="rId65"/>
    <p:sldId id="404" r:id="rId66"/>
    <p:sldId id="405" r:id="rId67"/>
    <p:sldId id="323" r:id="rId68"/>
    <p:sldId id="324" r:id="rId69"/>
    <p:sldId id="326" r:id="rId70"/>
    <p:sldId id="327" r:id="rId71"/>
    <p:sldId id="328" r:id="rId72"/>
    <p:sldId id="329" r:id="rId73"/>
    <p:sldId id="330" r:id="rId74"/>
    <p:sldId id="40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85" r:id="rId85"/>
    <p:sldId id="398" r:id="rId86"/>
    <p:sldId id="399" r:id="rId87"/>
    <p:sldId id="341" r:id="rId88"/>
    <p:sldId id="342" r:id="rId89"/>
    <p:sldId id="343" r:id="rId90"/>
    <p:sldId id="344" r:id="rId91"/>
    <p:sldId id="345" r:id="rId92"/>
    <p:sldId id="354" r:id="rId93"/>
    <p:sldId id="346" r:id="rId94"/>
    <p:sldId id="347" r:id="rId9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479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5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45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1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2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3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47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22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8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5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3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3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36ECE-E6F3-4983-9166-FA29EEA6A96F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03063-BCFA-40EF-98E6-465CEB207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 ?><Relationships xmlns="http://schemas.openxmlformats.org/package/2006/relationships"><Relationship Id="rId2" Target="../media/image1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2" Target="../media/image1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 ?><Relationships xmlns="http://schemas.openxmlformats.org/package/2006/relationships"><Relationship Id="rId2" Target="../media/image5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3.xml.rels><?xml version="1.0" encoding="UTF-8" standalone="yes" ?><Relationships xmlns="http://schemas.openxmlformats.org/package/2006/relationships"><Relationship Id="rId2" Target="../media/image5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4.xml.rels><?xml version="1.0" encoding="UTF-8" standalone="yes" ?><Relationships xmlns="http://schemas.openxmlformats.org/package/2006/relationships"><Relationship Id="rId2" Target="../media/image5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 ?><Relationships xmlns="http://schemas.openxmlformats.org/package/2006/relationships"><Relationship Id="rId2" Target="../media/image5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 ?><Relationships xmlns="http://schemas.openxmlformats.org/package/2006/relationships"><Relationship Id="rId2" Target="../media/image6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 ?><Relationships xmlns="http://schemas.openxmlformats.org/package/2006/relationships"><Relationship Id="rId2" Target="../media/image7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6.xml.rels><?xml version="1.0" encoding="UTF-8" standalone="yes" ?><Relationships xmlns="http://schemas.openxmlformats.org/package/2006/relationships"><Relationship Id="rId2" Target="../media/image7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BBBAE-7CCE-4B66-8FE7-E9682DA72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2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23F581-8A61-4D57-83C7-493229AE695B}"/>
              </a:ext>
            </a:extLst>
          </p:cNvPr>
          <p:cNvSpPr txBox="1"/>
          <p:nvPr/>
        </p:nvSpPr>
        <p:spPr>
          <a:xfrm>
            <a:off x="0" y="1180004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b="1" dirty="0"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latin typeface="Garamond" panose="02020404030301010803" pitchFamily="18" charset="0"/>
              </a:rPr>
              <a:t>Period of Soviet Assistance</a:t>
            </a:r>
          </a:p>
          <a:p>
            <a:pPr algn="ctr"/>
            <a:endParaRPr lang="en-US" sz="5400" b="1" dirty="0"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latin typeface="Garamond" panose="02020404030301010803" pitchFamily="18" charset="0"/>
              </a:rPr>
              <a:t>1953-1960 </a:t>
            </a:r>
          </a:p>
        </p:txBody>
      </p:sp>
    </p:spTree>
    <p:extLst>
      <p:ext uri="{BB962C8B-B14F-4D97-AF65-F5344CB8AC3E}">
        <p14:creationId xmlns:p14="http://schemas.microsoft.com/office/powerpoint/2010/main" val="244280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43DF9F-F2CF-48BB-A68B-CF949660E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2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58057C-7FE9-40B1-B1AC-2F691F025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656" y="0"/>
            <a:ext cx="4742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28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ED2A22-B688-4221-A3FF-22711146E1A5}"/>
              </a:ext>
            </a:extLst>
          </p:cNvPr>
          <p:cNvSpPr txBox="1"/>
          <p:nvPr/>
        </p:nvSpPr>
        <p:spPr>
          <a:xfrm>
            <a:off x="0" y="385011"/>
            <a:ext cx="9144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b="1" dirty="0"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latin typeface="Garamond" panose="02020404030301010803" pitchFamily="18" charset="0"/>
              </a:rPr>
              <a:t>Konstantin </a:t>
            </a:r>
            <a:r>
              <a:rPr lang="en-US" sz="5400" b="1" dirty="0" err="1">
                <a:latin typeface="Garamond" panose="02020404030301010803" pitchFamily="18" charset="0"/>
              </a:rPr>
              <a:t>Maksimov</a:t>
            </a:r>
            <a:endParaRPr lang="en-US" sz="5400" b="1" dirty="0">
              <a:latin typeface="Garamond" panose="02020404030301010803" pitchFamily="18" charset="0"/>
            </a:endParaRPr>
          </a:p>
          <a:p>
            <a:pPr algn="ctr"/>
            <a:endParaRPr lang="en-US" sz="5400" b="1" dirty="0">
              <a:latin typeface="Garamond" panose="02020404030301010803" pitchFamily="18" charset="0"/>
            </a:endParaRPr>
          </a:p>
          <a:p>
            <a:pPr algn="ctr"/>
            <a:r>
              <a:rPr lang="en-US" sz="4000" b="1" dirty="0">
                <a:latin typeface="Garamond" panose="02020404030301010803" pitchFamily="18" charset="0"/>
              </a:rPr>
              <a:t>in PRC</a:t>
            </a:r>
          </a:p>
          <a:p>
            <a:pPr algn="ctr"/>
            <a:endParaRPr lang="en-US" sz="4000" b="1" dirty="0">
              <a:latin typeface="Garamond" panose="02020404030301010803" pitchFamily="18" charset="0"/>
            </a:endParaRPr>
          </a:p>
          <a:p>
            <a:pPr algn="ctr"/>
            <a:r>
              <a:rPr lang="en-US" sz="5400" b="1" dirty="0">
                <a:latin typeface="Garamond" panose="02020404030301010803" pitchFamily="18" charset="0"/>
              </a:rPr>
              <a:t>1955-1957</a:t>
            </a:r>
          </a:p>
        </p:txBody>
      </p:sp>
    </p:spTree>
    <p:extLst>
      <p:ext uri="{BB962C8B-B14F-4D97-AF65-F5344CB8AC3E}">
        <p14:creationId xmlns:p14="http://schemas.microsoft.com/office/powerpoint/2010/main" val="2613102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room&#10;&#10;Description automatically generated">
            <a:extLst>
              <a:ext uri="{FF2B5EF4-FFF2-40B4-BE49-F238E27FC236}">
                <a16:creationId xmlns:a16="http://schemas.microsoft.com/office/drawing/2014/main" id="{F013B4CD-B588-4AC5-8AF2-B1DE0BA8D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45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6194915-2E51-4BBC-A6DF-5E96E727D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62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6F745B3D-9ED8-48E3-9E41-537BE74FB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36" y="0"/>
            <a:ext cx="5772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7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ACF483-B245-4A7B-AA39-7080A42FC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4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84BCDE-563C-4E84-80B6-38E6C49F9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28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E9B55-0B49-4972-BDE2-7CD009B0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615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88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663855-169A-4D8B-902E-1B4139CE1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49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9D891F-FF50-4CB9-AC63-66D4A13E3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581" y="1"/>
            <a:ext cx="9346819" cy="701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22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36613B-9EDB-44C4-812F-BB5B514A4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752" y="0"/>
            <a:ext cx="625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96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BAA9C2-E80C-4265-B814-45D03288DCC3}"/>
              </a:ext>
            </a:extLst>
          </p:cNvPr>
          <p:cNvSpPr txBox="1"/>
          <p:nvPr/>
        </p:nvSpPr>
        <p:spPr>
          <a:xfrm>
            <a:off x="0" y="568036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>
              <a:latin typeface="Garamond" panose="02020404030301010803" pitchFamily="18" charset="0"/>
            </a:endParaRPr>
          </a:p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Re-emergence of </a:t>
            </a:r>
            <a:r>
              <a:rPr lang="en-US" sz="6000" b="1" i="1" dirty="0" err="1">
                <a:latin typeface="Garamond" panose="02020404030301010803" pitchFamily="18" charset="0"/>
              </a:rPr>
              <a:t>guohua</a:t>
            </a:r>
            <a:endParaRPr lang="en-US" sz="6000" b="1" i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1953 - 1965</a:t>
            </a:r>
          </a:p>
        </p:txBody>
      </p:sp>
    </p:spTree>
    <p:extLst>
      <p:ext uri="{BB962C8B-B14F-4D97-AF65-F5344CB8AC3E}">
        <p14:creationId xmlns:p14="http://schemas.microsoft.com/office/powerpoint/2010/main" val="709824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1E88D8-9D42-412B-8529-B7B6FF6E7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60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BA5114-FB45-4998-8CE0-FBAC018AC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07" y="1237689"/>
            <a:ext cx="7716888" cy="3863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8C5377-B7AB-4797-A28E-D7EDB7C5C160}"/>
              </a:ext>
            </a:extLst>
          </p:cNvPr>
          <p:cNvSpPr txBox="1"/>
          <p:nvPr/>
        </p:nvSpPr>
        <p:spPr>
          <a:xfrm>
            <a:off x="0" y="4973053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Jiang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Zhaohe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Refugees (detail),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26 meters, 1943 </a:t>
            </a:r>
          </a:p>
        </p:txBody>
      </p:sp>
    </p:spTree>
    <p:extLst>
      <p:ext uri="{BB962C8B-B14F-4D97-AF65-F5344CB8AC3E}">
        <p14:creationId xmlns:p14="http://schemas.microsoft.com/office/powerpoint/2010/main" val="36396375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228D4-48E4-4C56-92E8-9770F4E68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4904"/>
            <a:ext cx="8951495" cy="448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13D059-CF7E-4791-BC4F-3501AF8D6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06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719AB6-4F04-4A68-BD6E-97AFD9E89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2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person&#10;&#10;Description automatically generated">
            <a:extLst>
              <a:ext uri="{FF2B5EF4-FFF2-40B4-BE49-F238E27FC236}">
                <a16:creationId xmlns:a16="http://schemas.microsoft.com/office/drawing/2014/main" id="{9D6F3049-CEAE-4EE3-B6CD-A0251F010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43" y="0"/>
            <a:ext cx="4850782" cy="684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69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C69C58-484B-4E24-BAC3-BF26DC64A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50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4EE089-20ED-4F6D-AE51-2CFB21FAF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7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249D24-11BE-4C0D-A540-07264C96E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327" y="0"/>
            <a:ext cx="6181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03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8E7721-2F8F-4C7A-9402-0CC6A88BC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0" y="-257908"/>
            <a:ext cx="9479452" cy="711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96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A72C5A-1EDE-4BBB-96D7-DF19FA61B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552"/>
            <a:ext cx="9144000" cy="56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00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DFBF42-D32B-48F9-AD9B-F254C4741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552"/>
            <a:ext cx="9144000" cy="564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65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78DEB6-F160-488F-B030-A952204D7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38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E32BEF-59FD-4979-AB68-E1FAF2206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6" y="36282"/>
            <a:ext cx="9047248" cy="67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00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FDE498-0099-4696-A7DA-9A41007F4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84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BCE8A9-09D2-41C6-BBF0-981D57D17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24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E3B377-34C3-4D4C-92D8-D2DC9486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36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4EA7A9-D2CE-47F9-ABAF-A36684245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415" y="0"/>
            <a:ext cx="5535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11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9A6033-3E2B-40C5-ACA1-C1167DD6A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78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6C43CC-81FE-4FAF-B590-9E846CB62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358" y="33233"/>
            <a:ext cx="3365284" cy="67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84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FFB49-B602-4D79-A693-A4656C1E4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85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F98403-34EB-40F0-ABFD-DA7A6AFF7499}"/>
              </a:ext>
            </a:extLst>
          </p:cNvPr>
          <p:cNvSpPr txBox="1"/>
          <p:nvPr/>
        </p:nvSpPr>
        <p:spPr>
          <a:xfrm>
            <a:off x="0" y="637309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New tendencies 1959 - 1966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(Precursors to </a:t>
            </a: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the Cultural Revolution)</a:t>
            </a:r>
          </a:p>
        </p:txBody>
      </p:sp>
    </p:spTree>
    <p:extLst>
      <p:ext uri="{BB962C8B-B14F-4D97-AF65-F5344CB8AC3E}">
        <p14:creationId xmlns:p14="http://schemas.microsoft.com/office/powerpoint/2010/main" val="1253546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320CD8-2B5B-4444-9648-27943D55E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16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346069-2333-4976-81D1-36EB06E5A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10836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5461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DCC27E-1A48-4CF0-8B8A-1BF12E221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856"/>
            <a:ext cx="9144000" cy="611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12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266" y="365760"/>
            <a:ext cx="9571482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46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2415A0-B161-4209-AF1C-CF739CF20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935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3D6FC1-D786-431A-A1C6-7E98FCAEE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" y="0"/>
            <a:ext cx="9140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21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9D18C0E1-557C-44BD-B3B3-36D0A9F5A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08" y="226935"/>
            <a:ext cx="5275384" cy="47836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214E4C-62AD-411F-9C9F-162BA4E63D3E}"/>
              </a:ext>
            </a:extLst>
          </p:cNvPr>
          <p:cNvSpPr txBox="1"/>
          <p:nvPr/>
        </p:nvSpPr>
        <p:spPr>
          <a:xfrm>
            <a:off x="0" y="504211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Biduan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Shangyi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Chairman Mao Standing with People of Asia, Africa, and Latin America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1961</a:t>
            </a:r>
          </a:p>
        </p:txBody>
      </p:sp>
    </p:spTree>
    <p:extLst>
      <p:ext uri="{BB962C8B-B14F-4D97-AF65-F5344CB8AC3E}">
        <p14:creationId xmlns:p14="http://schemas.microsoft.com/office/powerpoint/2010/main" val="4237902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2B58C96A-6F73-4776-AA6E-C0E9A2874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86" y="0"/>
            <a:ext cx="7563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411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3ACE59-9717-4F81-A51B-ED68BEF0B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216" y="0"/>
            <a:ext cx="4925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402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45ECE8-5130-4856-986A-B7D664CB5F7E}"/>
              </a:ext>
            </a:extLst>
          </p:cNvPr>
          <p:cNvSpPr txBox="1"/>
          <p:nvPr/>
        </p:nvSpPr>
        <p:spPr>
          <a:xfrm>
            <a:off x="0" y="332509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Garamond" panose="02020404030301010803" pitchFamily="18" charset="0"/>
              </a:rPr>
              <a:t>The Great Proletarian </a:t>
            </a:r>
          </a:p>
          <a:p>
            <a:pPr algn="ctr"/>
            <a:r>
              <a:rPr lang="en-US" sz="5400" b="1" dirty="0">
                <a:latin typeface="Garamond" panose="02020404030301010803" pitchFamily="18" charset="0"/>
              </a:rPr>
              <a:t>Cultural Revolution</a:t>
            </a:r>
          </a:p>
        </p:txBody>
      </p:sp>
      <p:pic>
        <p:nvPicPr>
          <p:cNvPr id="5" name="Picture 4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38B52565-615A-494E-B30D-1CBCB075D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2947"/>
            <a:ext cx="9144000" cy="3168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B4A969-6083-4AF0-8127-40D6F05BEC94}"/>
              </a:ext>
            </a:extLst>
          </p:cNvPr>
          <p:cNvSpPr txBox="1"/>
          <p:nvPr/>
        </p:nvSpPr>
        <p:spPr>
          <a:xfrm>
            <a:off x="0" y="515112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Garamond" panose="02020404030301010803" pitchFamily="18" charset="0"/>
              </a:rPr>
              <a:t>1966 - 1976</a:t>
            </a:r>
          </a:p>
        </p:txBody>
      </p:sp>
    </p:spTree>
    <p:extLst>
      <p:ext uri="{BB962C8B-B14F-4D97-AF65-F5344CB8AC3E}">
        <p14:creationId xmlns:p14="http://schemas.microsoft.com/office/powerpoint/2010/main" val="890206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photo of a group of people&#10;&#10;Description generated with very high confidence">
            <a:extLst>
              <a:ext uri="{FF2B5EF4-FFF2-40B4-BE49-F238E27FC236}">
                <a16:creationId xmlns:a16="http://schemas.microsoft.com/office/drawing/2014/main" id="{836A9C0D-69D8-480E-BB70-F95650D50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68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generated with very high confidence">
            <a:extLst>
              <a:ext uri="{FF2B5EF4-FFF2-40B4-BE49-F238E27FC236}">
                <a16:creationId xmlns:a16="http://schemas.microsoft.com/office/drawing/2014/main" id="{3E4F0953-95EE-4AF6-A5E9-A2554A394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48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5F44D7CD-F619-463D-AE60-FD4FC7151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063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E36BA97-21DD-4380-87E5-4FF297223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2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E9DBA0AD-F362-4CC5-AFAF-223A2D92C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673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53D595-A28E-4B15-BDC1-C7FFB3706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44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0A8830-22A4-4A44-B31D-7129CDBDC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574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glasses posing for the camera&#10;&#10;Description generated with very high confidence">
            <a:extLst>
              <a:ext uri="{FF2B5EF4-FFF2-40B4-BE49-F238E27FC236}">
                <a16:creationId xmlns:a16="http://schemas.microsoft.com/office/drawing/2014/main" id="{008FFA65-8B72-42A8-A555-76CAA5525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842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157CA5-ED2A-43FB-A030-28E1F8806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0694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newspaper&#10;&#10;Description generated with high confidence">
            <a:extLst>
              <a:ext uri="{FF2B5EF4-FFF2-40B4-BE49-F238E27FC236}">
                <a16:creationId xmlns:a16="http://schemas.microsoft.com/office/drawing/2014/main" id="{EAEF2ECB-8DE9-4672-B516-D7CC5A0CC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" y="304800"/>
            <a:ext cx="9059627" cy="626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042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ns face&#10;&#10;Description generated with high confidence">
            <a:extLst>
              <a:ext uri="{FF2B5EF4-FFF2-40B4-BE49-F238E27FC236}">
                <a16:creationId xmlns:a16="http://schemas.microsoft.com/office/drawing/2014/main" id="{0AF179C4-11C4-425F-B18C-9FBA4CA07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07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925149-9963-4990-A3F3-E7BF02E90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7"/>
            <a:ext cx="9143998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DB2DA-C79F-4F4B-90DF-A0BBF5379CF1}"/>
              </a:ext>
            </a:extLst>
          </p:cNvPr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)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3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ody of water&#10;&#10;Description generated with very high confidence">
            <a:extLst>
              <a:ext uri="{FF2B5EF4-FFF2-40B4-BE49-F238E27FC236}">
                <a16:creationId xmlns:a16="http://schemas.microsoft.com/office/drawing/2014/main" id="{AF75AEAE-4E9B-4795-BFD6-D47204451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012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9C89F2-5589-49D2-BFCE-A6F4445F8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934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1B5D04-7061-4C5A-9057-CA42516E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692390"/>
            <a:ext cx="7562850" cy="47040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8DFF71-7E5F-43B4-85D9-E6EBC91660AF}"/>
              </a:ext>
            </a:extLst>
          </p:cNvPr>
          <p:cNvSpPr txBox="1"/>
          <p:nvPr/>
        </p:nvSpPr>
        <p:spPr>
          <a:xfrm>
            <a:off x="0" y="5562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Zhou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Shuqiao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Willow in the Spring Wind,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1974</a:t>
            </a:r>
          </a:p>
        </p:txBody>
      </p:sp>
    </p:spTree>
    <p:extLst>
      <p:ext uri="{BB962C8B-B14F-4D97-AF65-F5344CB8AC3E}">
        <p14:creationId xmlns:p14="http://schemas.microsoft.com/office/powerpoint/2010/main" val="28330372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91EC4A-6C90-40A0-B094-6DC04873C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5216"/>
            <a:ext cx="9144000" cy="568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091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54520E-A86C-4109-B89D-D45A226FE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292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ACBC24-9243-4DD1-B67D-BDC2F1E1F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" y="0"/>
            <a:ext cx="9140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501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870A0D-DE28-467B-AC38-5FD93228B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843"/>
            <a:ext cx="9144000" cy="380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779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generated with very high confidence">
            <a:extLst>
              <a:ext uri="{FF2B5EF4-FFF2-40B4-BE49-F238E27FC236}">
                <a16:creationId xmlns:a16="http://schemas.microsoft.com/office/drawing/2014/main" id="{61D082AC-ED7F-4033-897A-51D4A7DF2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094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bench&#10;&#10;Description generated with high confidence">
            <a:extLst>
              <a:ext uri="{FF2B5EF4-FFF2-40B4-BE49-F238E27FC236}">
                <a16:creationId xmlns:a16="http://schemas.microsoft.com/office/drawing/2014/main" id="{AB0E08AA-5375-44A5-830D-E508E0E50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94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red hat&#10;&#10;Description generated with high confidence">
            <a:extLst>
              <a:ext uri="{FF2B5EF4-FFF2-40B4-BE49-F238E27FC236}">
                <a16:creationId xmlns:a16="http://schemas.microsoft.com/office/drawing/2014/main" id="{900EA7D0-44A0-401C-B630-A148DBCA1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6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169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the hand to the face&#10;&#10;Description generated with high confidence">
            <a:extLst>
              <a:ext uri="{FF2B5EF4-FFF2-40B4-BE49-F238E27FC236}">
                <a16:creationId xmlns:a16="http://schemas.microsoft.com/office/drawing/2014/main" id="{2B6ABDD1-9ACE-4982-B869-3D13E5FB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541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8A0AA-7EBE-4F27-85C8-8A7ED37E0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49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a photo&#10;&#10;Description generated with very high confidence">
            <a:extLst>
              <a:ext uri="{FF2B5EF4-FFF2-40B4-BE49-F238E27FC236}">
                <a16:creationId xmlns:a16="http://schemas.microsoft.com/office/drawing/2014/main" id="{129757D6-BDEE-4220-98A1-EAF827A39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46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generated with high confidence">
            <a:extLst>
              <a:ext uri="{FF2B5EF4-FFF2-40B4-BE49-F238E27FC236}">
                <a16:creationId xmlns:a16="http://schemas.microsoft.com/office/drawing/2014/main" id="{F2F19B94-74B1-4721-91D3-7E2EE94CE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120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234E48-2A64-4F84-B459-BF4D9FCE2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3776"/>
            <a:ext cx="9144000" cy="58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050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ns face&#10;&#10;Description generated with very high confidence">
            <a:extLst>
              <a:ext uri="{FF2B5EF4-FFF2-40B4-BE49-F238E27FC236}">
                <a16:creationId xmlns:a16="http://schemas.microsoft.com/office/drawing/2014/main" id="{2822FDBB-A359-4EFE-9109-901631C24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979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room&#10;&#10;Description generated with high confidence">
            <a:extLst>
              <a:ext uri="{FF2B5EF4-FFF2-40B4-BE49-F238E27FC236}">
                <a16:creationId xmlns:a16="http://schemas.microsoft.com/office/drawing/2014/main" id="{60FE6FE8-C5FA-47A6-B910-786213189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202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ed building&#10;&#10;Description generated with very high confidence">
            <a:extLst>
              <a:ext uri="{FF2B5EF4-FFF2-40B4-BE49-F238E27FC236}">
                <a16:creationId xmlns:a16="http://schemas.microsoft.com/office/drawing/2014/main" id="{102DE150-7D18-4A78-80FF-C632AC287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830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each other&#10;&#10;Description generated with high confidence">
            <a:extLst>
              <a:ext uri="{FF2B5EF4-FFF2-40B4-BE49-F238E27FC236}">
                <a16:creationId xmlns:a16="http://schemas.microsoft.com/office/drawing/2014/main" id="{026598D0-7203-4308-9E3D-56630F889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80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F1A3C840-5364-4673-9408-86E53CD92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793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760B9A-E03B-4F6E-9916-3F9AB61D9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594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76A78E-7C12-4106-912D-A4EB2632F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924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rug&#10;&#10;Description generated with high confidence">
            <a:extLst>
              <a:ext uri="{FF2B5EF4-FFF2-40B4-BE49-F238E27FC236}">
                <a16:creationId xmlns:a16="http://schemas.microsoft.com/office/drawing/2014/main" id="{D7ACB9B7-418C-47FE-A1FF-EFE0EF7A1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905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high confidence">
            <a:extLst>
              <a:ext uri="{FF2B5EF4-FFF2-40B4-BE49-F238E27FC236}">
                <a16:creationId xmlns:a16="http://schemas.microsoft.com/office/drawing/2014/main" id="{4C9A3B2D-99FE-4A72-B28A-E4EA0AC16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7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ree&#10;&#10;Description generated with high confidence">
            <a:extLst>
              <a:ext uri="{FF2B5EF4-FFF2-40B4-BE49-F238E27FC236}">
                <a16:creationId xmlns:a16="http://schemas.microsoft.com/office/drawing/2014/main" id="{FEC039A1-17E9-47B9-8617-988E7FC72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08" y="205740"/>
            <a:ext cx="3986784" cy="69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697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C32B83-1075-4C6D-A4EE-CBAC31FC8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19" y="245760"/>
            <a:ext cx="4410548" cy="63664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51D50D-9B62-4F16-B9C3-8348B34D2E8F}"/>
              </a:ext>
            </a:extLst>
          </p:cNvPr>
          <p:cNvSpPr txBox="1"/>
          <p:nvPr/>
        </p:nvSpPr>
        <p:spPr>
          <a:xfrm>
            <a:off x="4895850" y="1276350"/>
            <a:ext cx="424815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Chen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Yanning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New Doctor in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the Fishing Village,</a:t>
            </a:r>
          </a:p>
          <a:p>
            <a:pPr algn="ctr"/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1974</a:t>
            </a:r>
          </a:p>
        </p:txBody>
      </p:sp>
    </p:spTree>
    <p:extLst>
      <p:ext uri="{BB962C8B-B14F-4D97-AF65-F5344CB8AC3E}">
        <p14:creationId xmlns:p14="http://schemas.microsoft.com/office/powerpoint/2010/main" val="37282213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5B0935-618A-4C64-A69E-F9127736FE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03" r="1" b="4346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9104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3473424E-018F-461B-9DC0-DC8094381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462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3AE30EF9-D454-48AE-86D2-57D5F518C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971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at a table&#10;&#10;Description generated with very high confidence">
            <a:extLst>
              <a:ext uri="{FF2B5EF4-FFF2-40B4-BE49-F238E27FC236}">
                <a16:creationId xmlns:a16="http://schemas.microsoft.com/office/drawing/2014/main" id="{AC8EE40B-7543-4F0F-8777-76CDFD1ED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3195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&#10;&#10;Description generated with high confidence">
            <a:extLst>
              <a:ext uri="{FF2B5EF4-FFF2-40B4-BE49-F238E27FC236}">
                <a16:creationId xmlns:a16="http://schemas.microsoft.com/office/drawing/2014/main" id="{AF70A003-0549-44FC-B43C-4CDC335EE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3294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6EAAEDD-8094-40D9-88E2-20742DDF8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612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24CD05-5AA9-4649-8C17-BC9BDC98076A}"/>
              </a:ext>
            </a:extLst>
          </p:cNvPr>
          <p:cNvSpPr txBox="1"/>
          <p:nvPr/>
        </p:nvSpPr>
        <p:spPr>
          <a:xfrm>
            <a:off x="518160" y="366623"/>
            <a:ext cx="862584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en-US" sz="2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Qionghua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house maid, is abused by a cruel warlord until she joins a women’s militia -- the Red Detachment of Women.</a:t>
            </a:r>
          </a:p>
          <a:p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 by their leader, Party Secretary Hong </a:t>
            </a:r>
            <a:r>
              <a:rPr lang="en-US" sz="2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Changqing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Wu </a:t>
            </a:r>
            <a:r>
              <a:rPr lang="en-US" sz="2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Qionhua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women’s militia plan the overthrow the evil warlord and his corrupt regime.</a:t>
            </a:r>
          </a:p>
          <a:p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Disguised as a rich Japanese business man, Hong </a:t>
            </a:r>
            <a:r>
              <a:rPr lang="en-US" sz="2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Changqing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visits the warlord’s palace, where he is invited to spend the night. Under cover of darkness, the Detachment of Women infiltrates the grounds …  </a:t>
            </a:r>
          </a:p>
        </p:txBody>
      </p:sp>
    </p:spTree>
    <p:extLst>
      <p:ext uri="{BB962C8B-B14F-4D97-AF65-F5344CB8AC3E}">
        <p14:creationId xmlns:p14="http://schemas.microsoft.com/office/powerpoint/2010/main" val="35597164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sing for the camera&#10;&#10;Description generated with very high confidence">
            <a:extLst>
              <a:ext uri="{FF2B5EF4-FFF2-40B4-BE49-F238E27FC236}">
                <a16:creationId xmlns:a16="http://schemas.microsoft.com/office/drawing/2014/main" id="{F40D9A2C-D5FB-4BA8-96FE-EEC0922E7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908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458C7-3C5A-4AC9-89F3-CEC7B3820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0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180</Words>
  <Application>Microsoft Office PowerPoint</Application>
  <PresentationFormat>On-screen Show (4:3)</PresentationFormat>
  <Paragraphs>44</Paragraphs>
  <Slides>94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9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Norman Bryson</dc:creator>
  <cp:lastModifiedBy>Norman Bryson</cp:lastModifiedBy>
  <cp:revision>2</cp:revision>
  <dcterms:created xsi:type="dcterms:W3CDTF">2019-03-03T18:44:05Z</dcterms:created>
  <dcterms:modified xsi:type="dcterms:W3CDTF">2019-03-03T18:57:42Z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8554641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